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
  </p:handoutMasterIdLst>
  <p:sldIdLst>
    <p:sldId id="260" r:id="rId3"/>
    <p:sldId id="331" r:id="rId5"/>
    <p:sldId id="261" r:id="rId6"/>
    <p:sldId id="271" r:id="rId7"/>
    <p:sldId id="272" r:id="rId8"/>
    <p:sldId id="273" r:id="rId9"/>
    <p:sldId id="274" r:id="rId10"/>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5017" autoAdjust="0"/>
  </p:normalViewPr>
  <p:slideViewPr>
    <p:cSldViewPr snapToGrid="0">
      <p:cViewPr varScale="1">
        <p:scale>
          <a:sx n="81" d="100"/>
          <a:sy n="81" d="100"/>
        </p:scale>
        <p:origin x="120" y="58"/>
      </p:cViewPr>
      <p:guideLst/>
    </p:cSldViewPr>
  </p:slideViewPr>
  <p:notesTextViewPr>
    <p:cViewPr>
      <p:scale>
        <a:sx n="1" d="1"/>
        <a:sy n="1" d="1"/>
      </p:scale>
      <p:origin x="0" y="0"/>
    </p:cViewPr>
  </p:notesTextViewPr>
  <p:notesViewPr>
    <p:cSldViewPr snapToGrid="0">
      <p:cViewPr varScale="1">
        <p:scale>
          <a:sx n="90" d="100"/>
          <a:sy n="90" d="100"/>
        </p:scale>
        <p:origin x="3774"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vi-VN" dirty="0">
              <a:latin typeface="Arial" panose="020B0604020202020204" pitchFamily="34" charset="0"/>
              <a:cs typeface="Arial" panose="020B0604020202020204" pitchFamily="34" charset="0"/>
            </a:endParaRPr>
          </a:p>
        </p:txBody>
      </p:sp>
      <p:sp>
        <p:nvSpPr>
          <p:cNvPr id="3" name="Chỗ dành sẵn cho Ngày thá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D59FF2A-EA53-452F-AF40-9973DCED501E}" type="datetime1">
              <a:rPr lang="vi-VN" smtClean="0">
                <a:latin typeface="Arial" panose="020B0604020202020204" pitchFamily="34" charset="0"/>
                <a:cs typeface="Arial" panose="020B0604020202020204" pitchFamily="34" charset="0"/>
              </a:rPr>
            </a:fld>
            <a:endParaRPr lang="vi-VN" dirty="0">
              <a:latin typeface="Arial" panose="020B0604020202020204" pitchFamily="34" charset="0"/>
              <a:cs typeface="Arial" panose="020B0604020202020204" pitchFamily="34" charset="0"/>
            </a:endParaRPr>
          </a:p>
        </p:txBody>
      </p:sp>
      <p:sp>
        <p:nvSpPr>
          <p:cNvPr id="4" name="Chỗ dành sẵ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vi-VN" dirty="0">
              <a:latin typeface="Arial" panose="020B0604020202020204" pitchFamily="34" charset="0"/>
              <a:cs typeface="Arial" panose="020B0604020202020204" pitchFamily="34" charset="0"/>
            </a:endParaRPr>
          </a:p>
        </p:txBody>
      </p:sp>
      <p:sp>
        <p:nvSpPr>
          <p:cNvPr id="5" name="Chỗ dành sẵn cho Số hiệu Bản chiế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vi-VN">
                <a:latin typeface="Arial" panose="020B0604020202020204" pitchFamily="34" charset="0"/>
                <a:cs typeface="Arial" panose="020B0604020202020204" pitchFamily="34" charset="0"/>
              </a:rPr>
            </a:fld>
            <a:endParaRPr lang="vi-VN"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Tiêu đề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Arial" panose="020B0604020202020204" pitchFamily="34" charset="0"/>
                <a:cs typeface="Arial" panose="020B0604020202020204" pitchFamily="34" charset="0"/>
              </a:defRPr>
            </a:lvl1pPr>
          </a:lstStyle>
          <a:p>
            <a:endParaRPr lang="vi-VN" dirty="0"/>
          </a:p>
        </p:txBody>
      </p:sp>
      <p:sp>
        <p:nvSpPr>
          <p:cNvPr id="3" name="Chỗ dành sẵn cho Ngày tháng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Arial" panose="020B0604020202020204" pitchFamily="34" charset="0"/>
                <a:cs typeface="Arial" panose="020B0604020202020204" pitchFamily="34" charset="0"/>
              </a:defRPr>
            </a:lvl1pPr>
          </a:lstStyle>
          <a:p>
            <a:fld id="{B2CBA400-0C6E-4F46-ACCF-3ED97E152F1D}" type="datetime1">
              <a:rPr lang="vi-VN" smtClean="0"/>
            </a:fld>
            <a:endParaRPr lang="vi-VN" dirty="0"/>
          </a:p>
        </p:txBody>
      </p:sp>
      <p:sp>
        <p:nvSpPr>
          <p:cNvPr id="4" name="Chỗ dành sẵn cho Hình ảnh Trang chiế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dirty="0"/>
          </a:p>
        </p:txBody>
      </p:sp>
      <p:sp>
        <p:nvSpPr>
          <p:cNvPr id="5" name="Chỗ dành sẵ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dirty="0"/>
              <a:t>Bấm để sửa kiểu văn bản </a:t>
            </a:r>
            <a:r>
              <a:rPr lang="vi-VN" dirty="0" err="1"/>
              <a:t>Bản</a:t>
            </a:r>
            <a:r>
              <a:rPr lang="vi-VN" dirty="0"/>
              <a:t> cái</a:t>
            </a:r>
            <a:endParaRPr lang="vi-VN" dirty="0"/>
          </a:p>
          <a:p>
            <a:pPr lvl="1" rtl="0"/>
            <a:r>
              <a:rPr lang="vi-VN" dirty="0" err="1"/>
              <a:t>Mức</a:t>
            </a:r>
            <a:r>
              <a:rPr lang="vi-VN" dirty="0"/>
              <a:t> hai</a:t>
            </a:r>
            <a:endParaRPr lang="vi-VN" dirty="0"/>
          </a:p>
          <a:p>
            <a:pPr lvl="2" rtl="0"/>
            <a:r>
              <a:rPr lang="vi-VN" dirty="0" err="1"/>
              <a:t>Mức</a:t>
            </a:r>
            <a:r>
              <a:rPr lang="vi-VN" dirty="0"/>
              <a:t> </a:t>
            </a:r>
            <a:r>
              <a:rPr lang="vi-VN" dirty="0" err="1"/>
              <a:t>ba</a:t>
            </a:r>
            <a:endParaRPr lang="vi-VN" dirty="0"/>
          </a:p>
          <a:p>
            <a:pPr lvl="3" rtl="0"/>
            <a:r>
              <a:rPr lang="vi-VN" dirty="0" err="1"/>
              <a:t>Mức</a:t>
            </a:r>
            <a:r>
              <a:rPr lang="vi-VN" dirty="0"/>
              <a:t> </a:t>
            </a:r>
            <a:r>
              <a:rPr lang="vi-VN" dirty="0" err="1"/>
              <a:t>bốn</a:t>
            </a:r>
            <a:endParaRPr lang="vi-VN" dirty="0"/>
          </a:p>
          <a:p>
            <a:pPr lvl="4" rtl="0"/>
            <a:r>
              <a:rPr lang="vi-VN" dirty="0" err="1"/>
              <a:t>Mức</a:t>
            </a:r>
            <a:r>
              <a:rPr lang="vi-VN" dirty="0"/>
              <a:t> </a:t>
            </a:r>
            <a:r>
              <a:rPr lang="vi-VN" dirty="0" err="1"/>
              <a:t>năm</a:t>
            </a:r>
            <a:endParaRPr lang="vi-VN" dirty="0"/>
          </a:p>
        </p:txBody>
      </p:sp>
      <p:sp>
        <p:nvSpPr>
          <p:cNvPr id="6" name="Chỗ dành sẵ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Arial" panose="020B0604020202020204" pitchFamily="34" charset="0"/>
                <a:cs typeface="Arial" panose="020B0604020202020204" pitchFamily="34" charset="0"/>
              </a:defRPr>
            </a:lvl1pPr>
          </a:lstStyle>
          <a:p>
            <a:endParaRPr lang="vi-VN" dirty="0"/>
          </a:p>
        </p:txBody>
      </p:sp>
      <p:sp>
        <p:nvSpPr>
          <p:cNvPr id="7" name="Chỗ dành sẵn cho Số hiệu Bản chiế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atin typeface="Arial" panose="020B0604020202020204" pitchFamily="34" charset="0"/>
                <a:cs typeface="Arial" panose="020B0604020202020204" pitchFamily="34" charset="0"/>
              </a:defRPr>
            </a:lvl1pPr>
          </a:lstStyle>
          <a:p>
            <a:pPr algn="r"/>
            <a:fld id="{C8DC57A8-AE18-4654-B6AF-04B3577165BE}" type="slidenum">
              <a:rPr lang="vi-VN" smtClean="0"/>
            </a:fld>
            <a:endParaRPr lang="vi-V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fld>
            <a:endParaRPr 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fld>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n-US"/>
              <a:t>Click to edit Master title style</a:t>
            </a:r>
            <a:endParaRPr lang="vi-VN" dirty="0"/>
          </a:p>
        </p:txBody>
      </p:sp>
      <p:sp>
        <p:nvSpPr>
          <p:cNvPr id="3" name="Phụ đề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vi-VN" dirty="0"/>
              <a:t>Bấm &amp; sửa kiểu phụ đề của Bản chính</a:t>
            </a:r>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9066214" y="421594"/>
            <a:ext cx="2286000" cy="1885508"/>
          </a:xfrm>
        </p:spPr>
        <p:txBody>
          <a:bodyPr rtlCol="0">
            <a:normAutofit/>
          </a:bodyPr>
          <a:lstStyle>
            <a:lvl1pPr algn="l" rtl="0">
              <a:defRPr sz="2400"/>
            </a:lvl1pPr>
          </a:lstStyle>
          <a:p>
            <a:pPr rtl="0"/>
            <a:r>
              <a:rPr lang="en-US"/>
              <a:t>Click to edit Master title style</a:t>
            </a:r>
            <a:endParaRPr lang="vi-VN" dirty="0"/>
          </a:p>
        </p:txBody>
      </p:sp>
      <p:grpSp>
        <p:nvGrpSpPr>
          <p:cNvPr id="84"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Hình tự do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86" name="Hình tự do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87" name="Hình tự do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88" name="Hình tự do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lstStyle/>
            <a:p>
              <a:pPr rtl="0"/>
              <a:endParaRPr lang="vi-VN" dirty="0"/>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grpSp>
        <p:nvGrpSpPr>
          <p:cNvPr id="98" name="Nhóm 97"/>
          <p:cNvGrpSpPr/>
          <p:nvPr/>
        </p:nvGrpSpPr>
        <p:grpSpPr>
          <a:xfrm>
            <a:off x="5322489" y="319177"/>
            <a:ext cx="3389607" cy="2710838"/>
            <a:chOff x="895350" y="3313113"/>
            <a:chExt cx="3613151" cy="2790825"/>
          </a:xfrm>
          <a:solidFill>
            <a:schemeClr val="tx1">
              <a:lumMod val="50000"/>
            </a:schemeClr>
          </a:solidFill>
        </p:grpSpPr>
        <p:sp>
          <p:nvSpPr>
            <p:cNvPr id="99" name="Hình tự do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100" name="Hình tự do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1" name="Hình tự do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102" name="Hình tự do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lstStyle/>
            <a:p>
              <a:pPr rtl="0"/>
              <a:endParaRPr lang="vi-VN" dirty="0"/>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grpSp>
        <p:nvGrpSpPr>
          <p:cNvPr id="112" name="Nhóm 111"/>
          <p:cNvGrpSpPr/>
          <p:nvPr/>
        </p:nvGrpSpPr>
        <p:grpSpPr>
          <a:xfrm>
            <a:off x="5322489" y="3245640"/>
            <a:ext cx="3389607" cy="2710838"/>
            <a:chOff x="895350" y="3313113"/>
            <a:chExt cx="3613151" cy="2790825"/>
          </a:xfrm>
          <a:solidFill>
            <a:schemeClr val="tx1">
              <a:lumMod val="50000"/>
            </a:schemeClr>
          </a:solidFill>
        </p:grpSpPr>
        <p:sp>
          <p:nvSpPr>
            <p:cNvPr id="113" name="Hình tự do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114" name="Hình tự do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15" name="Hình tự do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116" name="Hình tự do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lstStyle/>
            <a:p>
              <a:pPr rtl="0"/>
              <a:endParaRPr lang="vi-VN" dirty="0"/>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126" name="Chỗ dành sẵn cho Văn bản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endParaRPr lang="en-US"/>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FA4A2AB-6C7F-472B-AF69-6C017576AABF}"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n-US"/>
              <a:t>Click to edit Master title style</a:t>
            </a:r>
            <a:endParaRPr lang="vi-VN" dirty="0"/>
          </a:p>
        </p:txBody>
      </p:sp>
      <p:sp>
        <p:nvSpPr>
          <p:cNvPr id="3" name="Chỗ dành sẵn cho Nội dung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n-US"/>
              <a:t>Click to edit Master text styles</a:t>
            </a:r>
            <a:endParaRPr lang="en-US"/>
          </a:p>
          <a:p>
            <a:pPr lvl="1" rtl="0"/>
            <a:r>
              <a:rPr lang="en-US"/>
              <a:t>Second level</a:t>
            </a:r>
            <a:endParaRPr lang="en-US"/>
          </a:p>
          <a:p>
            <a:pPr lvl="2" rtl="0"/>
            <a:r>
              <a:rPr lang="en-US"/>
              <a:t>Third level</a:t>
            </a:r>
            <a:endParaRPr lang="en-US"/>
          </a:p>
          <a:p>
            <a:pPr lvl="3" rtl="0"/>
            <a:r>
              <a:rPr lang="en-US"/>
              <a:t>Fourth level</a:t>
            </a:r>
            <a:endParaRPr lang="en-US"/>
          </a:p>
          <a:p>
            <a:pPr lvl="4" rtl="0"/>
            <a:r>
              <a:rPr lang="en-US"/>
              <a:t>Fifth level</a:t>
            </a:r>
            <a:endParaRPr lang="vi-VN" dirty="0"/>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endParaRPr lang="en-US"/>
          </a:p>
        </p:txBody>
      </p:sp>
      <p:sp>
        <p:nvSpPr>
          <p:cNvPr id="7" name="Chỗ dành sẵn cho Số Trang chiế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vi-VN"/>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a:xfrm>
            <a:off x="8075611" y="6019801"/>
            <a:ext cx="1396260" cy="228600"/>
          </a:xfrm>
        </p:spPr>
        <p:txBody>
          <a:bodyPr rtlCol="0"/>
          <a:lstStyle>
            <a:lvl1pPr>
              <a:defRPr/>
            </a:lvl1pPr>
          </a:lstStyle>
          <a:p>
            <a:fld id="{8A2E48D0-087A-4BF8-AAAB-C1C90194064A}"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n-US"/>
              <a:t>Click to edit Master title style</a:t>
            </a:r>
            <a:endParaRPr lang="vi-VN" dirty="0"/>
          </a:p>
        </p:txBody>
      </p:sp>
      <p:grpSp>
        <p:nvGrpSpPr>
          <p:cNvPr id="8" name="Nhóm 7"/>
          <p:cNvGrpSpPr/>
          <p:nvPr/>
        </p:nvGrpSpPr>
        <p:grpSpPr>
          <a:xfrm>
            <a:off x="595546" y="781398"/>
            <a:ext cx="6433398" cy="5053665"/>
            <a:chOff x="5162444" y="781398"/>
            <a:chExt cx="6433398" cy="5053665"/>
          </a:xfrm>
        </p:grpSpPr>
        <p:sp>
          <p:nvSpPr>
            <p:cNvPr id="9" name="Hình tự do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sp>
          <p:nvSpPr>
            <p:cNvPr id="10" name="Hình tự do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grpSp>
          <p:nvGrpSpPr>
            <p:cNvPr id="11" name="Nhóm 10"/>
            <p:cNvGrpSpPr/>
            <p:nvPr/>
          </p:nvGrpSpPr>
          <p:grpSpPr>
            <a:xfrm>
              <a:off x="5814205" y="859113"/>
              <a:ext cx="5129146" cy="4880471"/>
              <a:chOff x="7856559" y="859113"/>
              <a:chExt cx="3086791" cy="4880471"/>
            </a:xfrm>
          </p:grpSpPr>
          <p:sp>
            <p:nvSpPr>
              <p:cNvPr id="20" name="Hình tự do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sp>
            <p:nvSpPr>
              <p:cNvPr id="21" name="Hình tự do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lstStyle/>
            <a:p>
              <a:pPr rtl="0"/>
              <a:endParaRPr lang="vi-VN" dirty="0"/>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a:t>Click icon to add picture</a:t>
            </a:r>
            <a:endParaRPr lang="vi-VN" dirty="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endParaRPr lang="en-US"/>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7BFE7C45-16DF-4049-8DC4-8120F138473E}"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rtl="0"/>
            <a:r>
              <a:rPr lang="en-US"/>
              <a:t>Click to edit Master text styles</a:t>
            </a:r>
            <a:endParaRPr lang="en-US"/>
          </a:p>
          <a:p>
            <a:pPr lvl="1" rtl="0"/>
            <a:r>
              <a:rPr lang="en-US"/>
              <a:t>Second level</a:t>
            </a:r>
            <a:endParaRPr lang="en-US"/>
          </a:p>
          <a:p>
            <a:pPr lvl="2" rtl="0"/>
            <a:r>
              <a:rPr lang="en-US"/>
              <a:t>Third level</a:t>
            </a:r>
            <a:endParaRPr lang="en-US"/>
          </a:p>
          <a:p>
            <a:pPr lvl="3" rtl="0"/>
            <a:r>
              <a:rPr lang="en-US"/>
              <a:t>Fourth level</a:t>
            </a:r>
            <a:endParaRPr lang="en-US"/>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466CBC2F-6647-4016-BEA2-2137B0076152}"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rtl="0"/>
            <a:r>
              <a:rPr lang="en-US"/>
              <a:t>Click to edit Master text styles</a:t>
            </a:r>
            <a:endParaRPr lang="en-US"/>
          </a:p>
          <a:p>
            <a:pPr lvl="1" rtl="0"/>
            <a:r>
              <a:rPr lang="en-US"/>
              <a:t>Second level</a:t>
            </a:r>
            <a:endParaRPr lang="en-US"/>
          </a:p>
          <a:p>
            <a:pPr lvl="2" rtl="0"/>
            <a:r>
              <a:rPr lang="en-US"/>
              <a:t>Third level</a:t>
            </a:r>
            <a:endParaRPr lang="en-US"/>
          </a:p>
          <a:p>
            <a:pPr lvl="3" rtl="0"/>
            <a:r>
              <a:rPr lang="en-US"/>
              <a:t>Fourth level</a:t>
            </a:r>
            <a:endParaRPr lang="en-US"/>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7422DF57-9F71-4148-A138-924C835A57AF}"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idx="1"/>
          </p:nvPr>
        </p:nvSpPr>
        <p:spPr/>
        <p:txBody>
          <a:bodyPr rtlCol="0"/>
          <a:lstStyle/>
          <a:p>
            <a:pPr lvl="0" rtl="0"/>
            <a:r>
              <a:rPr lang="en-US"/>
              <a:t>Click to edit Master text styles</a:t>
            </a:r>
            <a:endParaRPr lang="en-US"/>
          </a:p>
          <a:p>
            <a:pPr lvl="1" rtl="0"/>
            <a:r>
              <a:rPr lang="en-US"/>
              <a:t>Second level</a:t>
            </a:r>
            <a:endParaRPr lang="en-US"/>
          </a:p>
          <a:p>
            <a:pPr lvl="2" rtl="0"/>
            <a:r>
              <a:rPr lang="en-US"/>
              <a:t>Third level</a:t>
            </a:r>
            <a:endParaRPr lang="en-US"/>
          </a:p>
          <a:p>
            <a:pPr lvl="3" rtl="0"/>
            <a:r>
              <a:rPr lang="en-US"/>
              <a:t>Fourth level</a:t>
            </a:r>
            <a:endParaRPr lang="en-US"/>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B61B1E00-A00D-477D-997B-00E3F6554555}"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n-US"/>
              <a:t>Click to edit Master text styles</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sz="half" idx="1"/>
          </p:nvPr>
        </p:nvSpPr>
        <p:spPr>
          <a:xfrm>
            <a:off x="1065212" y="1825625"/>
            <a:ext cx="4954588" cy="4187952"/>
          </a:xfrm>
        </p:spPr>
        <p:txBody>
          <a:bodyPr rtlCol="0"/>
          <a:lstStyle/>
          <a:p>
            <a:pPr lvl="0" rtl="0"/>
            <a:r>
              <a:rPr lang="en-US"/>
              <a:t>Click to edit Master text styles</a:t>
            </a:r>
            <a:endParaRPr lang="en-US"/>
          </a:p>
          <a:p>
            <a:pPr lvl="1" rtl="0"/>
            <a:r>
              <a:rPr lang="en-US"/>
              <a:t>Second level</a:t>
            </a:r>
            <a:endParaRPr lang="en-US"/>
          </a:p>
          <a:p>
            <a:pPr lvl="2" rtl="0"/>
            <a:r>
              <a:rPr lang="en-US"/>
              <a:t>Third level</a:t>
            </a:r>
            <a:endParaRPr lang="en-US"/>
          </a:p>
          <a:p>
            <a:pPr lvl="3" rtl="0"/>
            <a:r>
              <a:rPr lang="en-US"/>
              <a:t>Fourth level</a:t>
            </a:r>
            <a:endParaRPr lang="en-US"/>
          </a:p>
          <a:p>
            <a:pPr lvl="4" rtl="0"/>
            <a:r>
              <a:rPr lang="en-US"/>
              <a:t>Fifth level</a:t>
            </a:r>
            <a:endParaRPr lang="vi-VN" dirty="0"/>
          </a:p>
        </p:txBody>
      </p:sp>
      <p:sp>
        <p:nvSpPr>
          <p:cNvPr id="4" name="Chỗ dành sẵn cho Nội dung 3"/>
          <p:cNvSpPr>
            <a:spLocks noGrp="1"/>
          </p:cNvSpPr>
          <p:nvPr>
            <p:ph sz="half" idx="2"/>
          </p:nvPr>
        </p:nvSpPr>
        <p:spPr>
          <a:xfrm>
            <a:off x="6172200" y="1825625"/>
            <a:ext cx="4951414" cy="4187952"/>
          </a:xfrm>
        </p:spPr>
        <p:txBody>
          <a:bodyPr rtlCol="0"/>
          <a:lstStyle/>
          <a:p>
            <a:pPr lvl="0" rtl="0"/>
            <a:r>
              <a:rPr lang="en-US"/>
              <a:t>Click to edit Master text styles</a:t>
            </a:r>
            <a:endParaRPr lang="en-US"/>
          </a:p>
          <a:p>
            <a:pPr lvl="1" rtl="0"/>
            <a:r>
              <a:rPr lang="en-US"/>
              <a:t>Second level</a:t>
            </a:r>
            <a:endParaRPr lang="en-US"/>
          </a:p>
          <a:p>
            <a:pPr lvl="2" rtl="0"/>
            <a:r>
              <a:rPr lang="en-US"/>
              <a:t>Third level</a:t>
            </a:r>
            <a:endParaRPr lang="en-US"/>
          </a:p>
          <a:p>
            <a:pPr lvl="3" rtl="0"/>
            <a:r>
              <a:rPr lang="en-US"/>
              <a:t>Fourth level</a:t>
            </a:r>
            <a:endParaRPr lang="en-US"/>
          </a:p>
          <a:p>
            <a:pPr lvl="4" rtl="0"/>
            <a:r>
              <a:rPr lang="en-US"/>
              <a:t>Fifth level</a:t>
            </a:r>
            <a:endParaRPr lang="vi-VN" dirty="0"/>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485AB0D1-2462-483C-8BB5-3975EB8E9484}"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Click to edit Master text styles</a:t>
            </a:r>
            <a:endParaRPr lang="en-US"/>
          </a:p>
        </p:txBody>
      </p:sp>
      <p:sp>
        <p:nvSpPr>
          <p:cNvPr id="4" name="Chỗ dành sẵn cho Nội dung 3"/>
          <p:cNvSpPr>
            <a:spLocks noGrp="1"/>
          </p:cNvSpPr>
          <p:nvPr>
            <p:ph sz="half" idx="2"/>
          </p:nvPr>
        </p:nvSpPr>
        <p:spPr>
          <a:xfrm>
            <a:off x="1069848" y="2505075"/>
            <a:ext cx="4956048" cy="3476625"/>
          </a:xfrm>
        </p:spPr>
        <p:txBody>
          <a:bodyPr rtlCol="0"/>
          <a:lstStyle/>
          <a:p>
            <a:pPr lvl="0" rtl="0"/>
            <a:r>
              <a:rPr lang="en-US"/>
              <a:t>Click to edit Master text styles</a:t>
            </a:r>
            <a:endParaRPr lang="en-US"/>
          </a:p>
          <a:p>
            <a:pPr lvl="1" rtl="0"/>
            <a:r>
              <a:rPr lang="en-US"/>
              <a:t>Second level</a:t>
            </a:r>
            <a:endParaRPr lang="en-US"/>
          </a:p>
          <a:p>
            <a:pPr lvl="2" rtl="0"/>
            <a:r>
              <a:rPr lang="en-US"/>
              <a:t>Third level</a:t>
            </a:r>
            <a:endParaRPr lang="en-US"/>
          </a:p>
          <a:p>
            <a:pPr lvl="3" rtl="0"/>
            <a:r>
              <a:rPr lang="en-US"/>
              <a:t>Fourth level</a:t>
            </a:r>
            <a:endParaRPr lang="en-US"/>
          </a:p>
          <a:p>
            <a:pPr lvl="4" rtl="0"/>
            <a:r>
              <a:rPr lang="en-US"/>
              <a:t>Fifth level</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Click to edit Master text styles</a:t>
            </a:r>
            <a:endParaRPr lang="en-US"/>
          </a:p>
        </p:txBody>
      </p:sp>
      <p:sp>
        <p:nvSpPr>
          <p:cNvPr id="6" name="Chỗ dành sẵn cho Nội dung 5"/>
          <p:cNvSpPr>
            <a:spLocks noGrp="1"/>
          </p:cNvSpPr>
          <p:nvPr>
            <p:ph sz="quarter" idx="4"/>
          </p:nvPr>
        </p:nvSpPr>
        <p:spPr>
          <a:xfrm>
            <a:off x="6172200" y="2505075"/>
            <a:ext cx="4956048" cy="3476625"/>
          </a:xfrm>
        </p:spPr>
        <p:txBody>
          <a:bodyPr rtlCol="0"/>
          <a:lstStyle/>
          <a:p>
            <a:pPr lvl="0" rtl="0"/>
            <a:r>
              <a:rPr lang="en-US"/>
              <a:t>Click to edit Master text styles</a:t>
            </a:r>
            <a:endParaRPr lang="en-US"/>
          </a:p>
          <a:p>
            <a:pPr lvl="1" rtl="0"/>
            <a:r>
              <a:rPr lang="en-US"/>
              <a:t>Second level</a:t>
            </a:r>
            <a:endParaRPr lang="en-US"/>
          </a:p>
          <a:p>
            <a:pPr lvl="2" rtl="0"/>
            <a:r>
              <a:rPr lang="en-US"/>
              <a:t>Third level</a:t>
            </a:r>
            <a:endParaRPr lang="en-US"/>
          </a:p>
          <a:p>
            <a:pPr lvl="3" rtl="0"/>
            <a:r>
              <a:rPr lang="en-US"/>
              <a:t>Fourth level</a:t>
            </a:r>
            <a:endParaRPr lang="en-US"/>
          </a:p>
          <a:p>
            <a:pPr lvl="4" rtl="0"/>
            <a:r>
              <a:rPr lang="en-US"/>
              <a:t>Fifth level</a:t>
            </a:r>
            <a:endParaRPr lang="vi-VN" dirty="0"/>
          </a:p>
        </p:txBody>
      </p:sp>
      <p:sp>
        <p:nvSpPr>
          <p:cNvPr id="9" name="Chỗ dành sẵn cho Số Trang chiếu 8"/>
          <p:cNvSpPr>
            <a:spLocks noGrp="1"/>
          </p:cNvSpPr>
          <p:nvPr>
            <p:ph type="sldNum" sz="quarter" idx="12"/>
          </p:nvPr>
        </p:nvSpPr>
        <p:spPr/>
        <p:txBody>
          <a:bodyPr rtlCol="0"/>
          <a:lstStyle/>
          <a:p>
            <a:pPr rtl="0"/>
            <a:fld id="{022B156B-59AE-415F-B24B-8756D48BB977}" type="slidenum">
              <a:rPr lang="vi-VN"/>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7" name="Chỗ dành sẵn cho Ngày tháng 6"/>
          <p:cNvSpPr>
            <a:spLocks noGrp="1"/>
          </p:cNvSpPr>
          <p:nvPr>
            <p:ph type="dt" sz="half" idx="10"/>
          </p:nvPr>
        </p:nvSpPr>
        <p:spPr/>
        <p:txBody>
          <a:bodyPr rtlCol="0"/>
          <a:lstStyle>
            <a:lvl1pPr>
              <a:defRPr/>
            </a:lvl1pPr>
          </a:lstStyle>
          <a:p>
            <a:fld id="{0216A3A8-CD18-494E-BA21-4E8A1D2D52BA}"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5" name="Chỗ dành sẵn cho Số Trang chiếu 4"/>
          <p:cNvSpPr>
            <a:spLocks noGrp="1"/>
          </p:cNvSpPr>
          <p:nvPr>
            <p:ph type="sldNum" sz="quarter" idx="12"/>
          </p:nvPr>
        </p:nvSpPr>
        <p:spPr/>
        <p:txBody>
          <a:bodyPr rtlCol="0"/>
          <a:lstStyle/>
          <a:p>
            <a:pPr rtl="0"/>
            <a:fld id="{022B156B-59AE-415F-B24B-8756D48BB977}" type="slidenum">
              <a:rPr lang="vi-VN"/>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3" name="Chỗ dành sẵn cho Ngày tháng 2"/>
          <p:cNvSpPr>
            <a:spLocks noGrp="1"/>
          </p:cNvSpPr>
          <p:nvPr>
            <p:ph type="dt" sz="half" idx="10"/>
          </p:nvPr>
        </p:nvSpPr>
        <p:spPr/>
        <p:txBody>
          <a:bodyPr rtlCol="0"/>
          <a:lstStyle>
            <a:lvl1pPr>
              <a:defRPr/>
            </a:lvl1pPr>
          </a:lstStyle>
          <a:p>
            <a:fld id="{2DC5D5F0-49C4-47A7-8393-C3318058F3BC}"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rtl="0"/>
            <a:fld id="{022B156B-59AE-415F-B24B-8756D48BB977}" type="slidenum">
              <a:rPr lang="vi-VN"/>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2" name="Chỗ dành sẵn cho Ngày tháng 1"/>
          <p:cNvSpPr>
            <a:spLocks noGrp="1"/>
          </p:cNvSpPr>
          <p:nvPr>
            <p:ph type="dt" sz="half" idx="10"/>
          </p:nvPr>
        </p:nvSpPr>
        <p:spPr/>
        <p:txBody>
          <a:bodyPr rtlCol="0"/>
          <a:lstStyle>
            <a:lvl1pPr>
              <a:defRPr/>
            </a:lvl1pPr>
          </a:lstStyle>
          <a:p>
            <a:fld id="{15C8CFF3-1CDF-49E3-8638-3726A6CAAC00}"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65212" y="304799"/>
            <a:ext cx="10058402" cy="1216152"/>
          </a:xfrm>
        </p:spPr>
        <p:txBody>
          <a:bodyPr rtlCol="0"/>
          <a:lstStyle>
            <a:lvl1pPr algn="l" rtl="0">
              <a:defRPr/>
            </a:lvl1pPr>
          </a:lstStyle>
          <a:p>
            <a:pPr rtl="0"/>
            <a:r>
              <a:rPr lang="en-US"/>
              <a:t>Click to edit Master title style</a:t>
            </a:r>
            <a:endParaRPr lang="vi-VN" dirty="0"/>
          </a:p>
        </p:txBody>
      </p:sp>
      <p:grpSp>
        <p:nvGrpSpPr>
          <p:cNvPr id="9" name="Nhóm 8"/>
          <p:cNvGrpSpPr/>
          <p:nvPr/>
        </p:nvGrpSpPr>
        <p:grpSpPr>
          <a:xfrm>
            <a:off x="1052422" y="1733550"/>
            <a:ext cx="4360503" cy="3050038"/>
            <a:chOff x="895350" y="3313113"/>
            <a:chExt cx="3613151" cy="2790825"/>
          </a:xfrm>
          <a:solidFill>
            <a:schemeClr val="tx1">
              <a:lumMod val="50000"/>
            </a:schemeClr>
          </a:solidFill>
        </p:grpSpPr>
        <p:sp>
          <p:nvSpPr>
            <p:cNvPr id="10" name="Hình tự do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11" name="Hình tự do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2" name="Hình tự do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13" name="Hình tự do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lstStyle/>
            <a:p>
              <a:pPr rtl="0"/>
              <a:endParaRPr lang="vi-VN" dirty="0"/>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endParaRPr lang="en-US"/>
          </a:p>
        </p:txBody>
      </p:sp>
      <p:grpSp>
        <p:nvGrpSpPr>
          <p:cNvPr id="22" name="Nhóm 21"/>
          <p:cNvGrpSpPr/>
          <p:nvPr/>
        </p:nvGrpSpPr>
        <p:grpSpPr>
          <a:xfrm>
            <a:off x="6763111" y="1733550"/>
            <a:ext cx="4360503" cy="3050038"/>
            <a:chOff x="895350" y="3313113"/>
            <a:chExt cx="3613151" cy="2790825"/>
          </a:xfrm>
          <a:solidFill>
            <a:schemeClr val="tx1">
              <a:lumMod val="50000"/>
            </a:schemeClr>
          </a:solidFill>
        </p:grpSpPr>
        <p:sp>
          <p:nvSpPr>
            <p:cNvPr id="23" name="Hình tự do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24" name="Hình tự do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25" name="Hình tự do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26" name="Hình tự do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lstStyle/>
            <a:p>
              <a:pPr rtl="0"/>
              <a:endParaRPr lang="vi-VN" dirty="0"/>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40" name="Chỗ dành sẵn cho Văn bản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endParaRPr lang="en-US"/>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B6D0CE1C-2702-4A01-872D-16D51A5359DB}"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grpSp>
        <p:nvGrpSpPr>
          <p:cNvPr id="52" name="Nhóm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Hình tự do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54" name="Hình tự do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55" name="Hình tự do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56" name="Hình tự do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lstStyle/>
            <a:p>
              <a:pPr rtl="0"/>
              <a:endParaRPr lang="vi-VN" dirty="0"/>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endParaRPr lang="en-US"/>
          </a:p>
        </p:txBody>
      </p:sp>
      <p:grpSp>
        <p:nvGrpSpPr>
          <p:cNvPr id="84" name="Nhóm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Hình tự do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86" name="Hình tự do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87" name="Hình tự do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88" name="Hình tự do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lstStyle/>
            <a:p>
              <a:pPr rtl="0"/>
              <a:endParaRPr lang="vi-VN" dirty="0"/>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endParaRPr lang="en-US"/>
          </a:p>
        </p:txBody>
      </p:sp>
      <p:grpSp>
        <p:nvGrpSpPr>
          <p:cNvPr id="97" name="Nhóm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Hình tự do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99" name="Hình tự do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0" name="Hình tự do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lstStyle/>
            <a:p>
              <a:pPr rtl="0"/>
              <a:endParaRPr lang="vi-VN" dirty="0"/>
            </a:p>
          </p:txBody>
        </p:sp>
        <p:sp>
          <p:nvSpPr>
            <p:cNvPr id="101" name="Hình tự do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lstStyle/>
            <a:p>
              <a:pPr rtl="0"/>
              <a:endParaRPr lang="vi-VN" dirty="0"/>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lstStyle/>
            <a:p>
              <a:pPr rtl="0"/>
              <a:endParaRPr lang="vi-VN" dirty="0"/>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3" name="Chỗ dành sẵn cho Văn bản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endParaRPr lang="en-US"/>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03B2062-D8F8-46C3-A13F-A2368F91A522}" type="datetime1">
              <a:rPr lang="vi-VN" smtClean="0"/>
            </a:fld>
            <a:endParaRPr lang="vi-V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vi-VN" dirty="0"/>
              <a:t>Bấm để sửa kiểu tiêu đề Bản cái</a:t>
            </a:r>
            <a:endParaRPr lang="vi-VN" dirty="0"/>
          </a:p>
        </p:txBody>
      </p:sp>
      <p:sp>
        <p:nvSpPr>
          <p:cNvPr id="3" name="Chỗ dành sẵn cho Văn bản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endParaRPr lang="vi-VN" dirty="0"/>
          </a:p>
          <a:p>
            <a:pPr lvl="2" rtl="0"/>
            <a:r>
              <a:rPr lang="vi-VN" dirty="0" err="1"/>
              <a:t>Mức</a:t>
            </a:r>
            <a:r>
              <a:rPr lang="vi-VN" dirty="0"/>
              <a:t> ba</a:t>
            </a:r>
            <a:endParaRPr lang="vi-VN" dirty="0"/>
          </a:p>
          <a:p>
            <a:pPr lvl="3" rtl="0"/>
            <a:r>
              <a:rPr lang="vi-VN" dirty="0" err="1"/>
              <a:t>Mức</a:t>
            </a:r>
            <a:r>
              <a:rPr lang="vi-VN" dirty="0"/>
              <a:t> bốn</a:t>
            </a:r>
            <a:endParaRPr lang="vi-VN" dirty="0"/>
          </a:p>
          <a:p>
            <a:pPr lvl="4" rtl="0"/>
            <a:r>
              <a:rPr lang="vi-VN" dirty="0" err="1"/>
              <a:t>Mức</a:t>
            </a:r>
            <a:r>
              <a:rPr lang="vi-VN" dirty="0"/>
              <a:t> năm</a:t>
            </a:r>
            <a:endParaRPr lang="vi-VN" dirty="0"/>
          </a:p>
        </p:txBody>
      </p:sp>
      <p:sp>
        <p:nvSpPr>
          <p:cNvPr id="6" name="Chỗ dành sẵn cho Số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022B156B-59AE-415F-B24B-8756D48BB977}" type="slidenum">
              <a:rPr lang="vi-VN" smtClean="0"/>
            </a:fld>
            <a:endParaRPr lang="vi-VN" dirty="0"/>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endParaRPr lang="vi-VN" dirty="0"/>
          </a:p>
        </p:txBody>
      </p:sp>
      <p:sp>
        <p:nvSpPr>
          <p:cNvPr id="4" name="Chỗ dành sẵn cho Ngày thá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27D914FD-5CA8-45C1-915F-680DA1912D0A}" type="datetime1">
              <a:rPr lang="vi-VN" smtClean="0"/>
            </a:fld>
            <a:endParaRPr lang="vi-V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3075710" y="591126"/>
            <a:ext cx="7435272" cy="1025237"/>
          </a:xfrm>
          <a:prstGeom prst="roundRect">
            <a:avLst/>
          </a:prstGeom>
          <a:solidFill>
            <a:schemeClr val="accent1">
              <a:lumMod val="20000"/>
              <a:lumOff val="80000"/>
            </a:schemeClr>
          </a:solidFill>
          <a:ln w="38100"/>
          <a:effectLst>
            <a:glow rad="228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a:solidFill>
                  <a:schemeClr val="tx1"/>
                </a:solidFill>
              </a:rPr>
              <a:t>Bài 10. </a:t>
            </a:r>
            <a:r>
              <a:rPr lang="en-US" sz="3600" b="1">
                <a:solidFill>
                  <a:schemeClr val="tx1"/>
                </a:solidFill>
              </a:rPr>
              <a:t>ĐẾ QUỐC MÔ – GÔN</a:t>
            </a:r>
            <a:endParaRPr lang="en-US" sz="3600" b="1">
              <a:solidFill>
                <a:schemeClr val="tx1"/>
              </a:solidFill>
            </a:endParaRPr>
          </a:p>
          <a:p>
            <a:pPr algn="ctr"/>
            <a:r>
              <a:rPr lang="en-US" b="1">
                <a:solidFill>
                  <a:schemeClr val="tx1"/>
                </a:solidFill>
              </a:rPr>
              <a:t>(1 tiết)</a:t>
            </a:r>
            <a:endParaRPr lang="en-US" b="1">
              <a:solidFill>
                <a:schemeClr val="tx1"/>
              </a:solidFill>
            </a:endParaRPr>
          </a:p>
        </p:txBody>
      </p:sp>
      <p:sp>
        <p:nvSpPr>
          <p:cNvPr id="10" name="Rectangle: Diagonal Corners Rounded 9"/>
          <p:cNvSpPr/>
          <p:nvPr/>
        </p:nvSpPr>
        <p:spPr>
          <a:xfrm>
            <a:off x="4987637" y="2254826"/>
            <a:ext cx="6659418" cy="1025237"/>
          </a:xfrm>
          <a:prstGeom prst="round2DiagRect">
            <a:avLst/>
          </a:prstGeom>
          <a:solidFill>
            <a:schemeClr val="accent3">
              <a:lumMod val="20000"/>
              <a:lumOff val="80000"/>
            </a:schemeClr>
          </a:solidFill>
          <a:ln w="28575">
            <a:solidFill>
              <a:schemeClr val="accent3">
                <a:lumMod val="50000"/>
              </a:schemeClr>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rPr>
              <a:t>1. Sự ra đời và tình hình chính trị, kinh tế, xã hội của đế quốc Mô-gôn.</a:t>
            </a:r>
            <a:endParaRPr lang="en-US" sz="2800" b="1">
              <a:solidFill>
                <a:srgbClr val="FF0000"/>
              </a:solidFill>
            </a:endParaRPr>
          </a:p>
        </p:txBody>
      </p:sp>
      <p:sp>
        <p:nvSpPr>
          <p:cNvPr id="11" name="Rectangle: Diagonal Corners Rounded 10"/>
          <p:cNvSpPr/>
          <p:nvPr/>
        </p:nvSpPr>
        <p:spPr>
          <a:xfrm>
            <a:off x="4987637" y="3679538"/>
            <a:ext cx="6659418" cy="947880"/>
          </a:xfrm>
          <a:prstGeom prst="round2DiagRect">
            <a:avLst/>
          </a:prstGeom>
          <a:solidFill>
            <a:schemeClr val="accent3">
              <a:lumMod val="20000"/>
              <a:lumOff val="80000"/>
            </a:schemeClr>
          </a:solidFill>
          <a:ln w="28575">
            <a:solidFill>
              <a:schemeClr val="accent3">
                <a:lumMod val="50000"/>
              </a:schemeClr>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rPr>
              <a:t>2. Thành tựu văn hóa tiêu biểu.</a:t>
            </a:r>
            <a:endParaRPr lang="en-US"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ectangle: Diagonal Corners Rounded 10"/>
          <p:cNvSpPr/>
          <p:nvPr/>
        </p:nvSpPr>
        <p:spPr>
          <a:xfrm>
            <a:off x="157018" y="130463"/>
            <a:ext cx="10418617" cy="525320"/>
          </a:xfrm>
          <a:prstGeom prst="round2DiagRect">
            <a:avLst/>
          </a:prstGeom>
          <a:solidFill>
            <a:schemeClr val="accent3">
              <a:lumMod val="20000"/>
              <a:lumOff val="80000"/>
            </a:schemeClr>
          </a:solidFill>
          <a:ln w="28575">
            <a:solidFill>
              <a:schemeClr val="accent3">
                <a:lumMod val="50000"/>
              </a:schemeClr>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400" b="1">
                <a:solidFill>
                  <a:srgbClr val="FF0000"/>
                </a:solidFill>
              </a:rPr>
              <a:t>1. Sự ra đời và tình hình chính trị, kinh tế, xã hội của đế quốc Mô-gôn.</a:t>
            </a:r>
            <a:endParaRPr lang="en-US" sz="2400" b="1">
              <a:solidFill>
                <a:srgbClr val="FF0000"/>
              </a:solidFill>
            </a:endParaRPr>
          </a:p>
        </p:txBody>
      </p:sp>
      <p:sp>
        <p:nvSpPr>
          <p:cNvPr id="14" name="Rectangle: Rounded Corners 13"/>
          <p:cNvSpPr/>
          <p:nvPr/>
        </p:nvSpPr>
        <p:spPr>
          <a:xfrm>
            <a:off x="318135" y="1845945"/>
            <a:ext cx="11767185" cy="711200"/>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en-US" sz="2800" b="0" i="0">
                <a:solidFill>
                  <a:schemeClr val="tx2"/>
                </a:solidFill>
                <a:effectLst/>
                <a:latin typeface="Arial" panose="020B0604020202020204" pitchFamily="34" charset="0"/>
              </a:rPr>
              <a:t>Đế quốc Mô-gôn ra đời trong hoàn cảnh nào?</a:t>
            </a:r>
            <a:endParaRPr lang="en-US" sz="2800" b="0" i="0">
              <a:solidFill>
                <a:schemeClr val="tx2"/>
              </a:solidFill>
              <a:effectLst/>
              <a:latin typeface="Arial" panose="020B0604020202020204" pitchFamily="34" charset="0"/>
            </a:endParaRPr>
          </a:p>
        </p:txBody>
      </p:sp>
      <p:sp>
        <p:nvSpPr>
          <p:cNvPr id="6" name="Rectangle: Rounded Corners 5"/>
          <p:cNvSpPr/>
          <p:nvPr/>
        </p:nvSpPr>
        <p:spPr>
          <a:xfrm>
            <a:off x="212090" y="3369945"/>
            <a:ext cx="11767820" cy="10255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vi-VN" sz="2800">
                <a:solidFill>
                  <a:schemeClr val="tx2"/>
                </a:solidFill>
                <a:latin typeface="Arial" panose="020B0604020202020204" pitchFamily="34" charset="0"/>
              </a:rPr>
              <a:t>Tại sao thời kì A-cơ-ba cai trị được xem là thịnh trị nhất của đế quốc Mô – gôn?</a:t>
            </a:r>
            <a:endParaRPr lang="vi-VN" sz="2800">
              <a:solidFill>
                <a:schemeClr val="tx2"/>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Rounded 10"/>
          <p:cNvSpPr/>
          <p:nvPr/>
        </p:nvSpPr>
        <p:spPr>
          <a:xfrm>
            <a:off x="157018" y="130463"/>
            <a:ext cx="10418617" cy="525320"/>
          </a:xfrm>
          <a:prstGeom prst="round2DiagRect">
            <a:avLst/>
          </a:prstGeom>
          <a:solidFill>
            <a:schemeClr val="accent3">
              <a:lumMod val="20000"/>
              <a:lumOff val="80000"/>
            </a:schemeClr>
          </a:solidFill>
          <a:ln w="28575">
            <a:solidFill>
              <a:schemeClr val="accent3">
                <a:lumMod val="50000"/>
              </a:schemeClr>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rPr>
              <a:t>1. Sự ra đời và tình hình chính trị, kinh tế, xã hội của đế quốc Mô-gôn.</a:t>
            </a:r>
            <a:endParaRPr lang="en-US" sz="2400" b="1">
              <a:solidFill>
                <a:srgbClr val="FF0000"/>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1343" y="715880"/>
            <a:ext cx="3391910" cy="57126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6488668"/>
            <a:ext cx="4334597" cy="338554"/>
          </a:xfrm>
          <a:prstGeom prst="rect">
            <a:avLst/>
          </a:prstGeom>
          <a:solidFill>
            <a:schemeClr val="bg1"/>
          </a:solidFill>
          <a:ln>
            <a:solidFill>
              <a:schemeClr val="tx2">
                <a:lumMod val="95000"/>
                <a:lumOff val="5000"/>
              </a:schemeClr>
            </a:solidFill>
          </a:ln>
        </p:spPr>
        <p:txBody>
          <a:bodyPr wrap="square">
            <a:spAutoFit/>
          </a:bodyPr>
          <a:lstStyle/>
          <a:p>
            <a:pPr algn="ctr"/>
            <a:r>
              <a:rPr lang="en-US" sz="1600" b="0" i="0">
                <a:solidFill>
                  <a:srgbClr val="202122"/>
                </a:solidFill>
                <a:effectLst/>
                <a:latin typeface="Arial" panose="020B0604020202020204" pitchFamily="34" charset="0"/>
              </a:rPr>
              <a:t>Cảnh triều đình Akbar trong sách Akbarnama</a:t>
            </a:r>
            <a:endParaRPr lang="en-US" sz="1600"/>
          </a:p>
        </p:txBody>
      </p:sp>
      <p:sp>
        <p:nvSpPr>
          <p:cNvPr id="14" name="Rectangle: Rounded Corners 13"/>
          <p:cNvSpPr/>
          <p:nvPr/>
        </p:nvSpPr>
        <p:spPr>
          <a:xfrm>
            <a:off x="4405745" y="951344"/>
            <a:ext cx="7518400" cy="711202"/>
          </a:xfrm>
          <a:prstGeom prst="roundRect">
            <a:avLst/>
          </a:prstGeom>
          <a:solidFill>
            <a:schemeClr val="accent1">
              <a:lumMod val="20000"/>
              <a:lumOff val="80000"/>
            </a:schemeClr>
          </a:solidFill>
          <a:ln w="381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a:solidFill>
                  <a:srgbClr val="FF0000"/>
                </a:solidFill>
                <a:effectLst/>
                <a:latin typeface="Arial" panose="020B0604020202020204" pitchFamily="34" charset="0"/>
              </a:rPr>
              <a:t>Đế quốc Mô-gôn ra đời trong hoàn cảnh nào?</a:t>
            </a:r>
            <a:endParaRPr lang="en-US" sz="2800" b="1">
              <a:solidFill>
                <a:srgbClr val="FF0000"/>
              </a:solidFill>
            </a:endParaRPr>
          </a:p>
        </p:txBody>
      </p:sp>
      <p:sp>
        <p:nvSpPr>
          <p:cNvPr id="15" name="Rectangle: Diagonal Corners Rounded 14"/>
          <p:cNvSpPr/>
          <p:nvPr/>
        </p:nvSpPr>
        <p:spPr>
          <a:xfrm>
            <a:off x="4405745" y="1939635"/>
            <a:ext cx="7518400" cy="1819564"/>
          </a:xfrm>
          <a:prstGeom prst="round2DiagRect">
            <a:avLst/>
          </a:prstGeom>
          <a:solidFill>
            <a:schemeClr val="accent3">
              <a:lumMod val="20000"/>
              <a:lumOff val="80000"/>
            </a:schemeClr>
          </a:solidFill>
          <a:ln w="28575">
            <a:solidFill>
              <a:schemeClr val="accent3">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a:solidFill>
                  <a:srgbClr val="000000"/>
                </a:solidFill>
                <a:effectLst/>
                <a:latin typeface="Arial" panose="020B0604020202020204" pitchFamily="34" charset="0"/>
              </a:rPr>
              <a:t>Đầu thế kỉ XVI, một bộ phận người Mông Cổ ở Trung Á đã tấn công Ấn Độ, lật đổ vương triều Đê-li và lập nên vương triều Hồi giáo Mô-gôn.</a:t>
            </a:r>
            <a:endParaRPr lang="en-US" sz="2800" b="1">
              <a:solidFill>
                <a:srgbClr val="FF0000"/>
              </a:solidFill>
            </a:endParaRPr>
          </a:p>
        </p:txBody>
      </p:sp>
      <p:sp>
        <p:nvSpPr>
          <p:cNvPr id="16" name="Rectangle: Diagonal Corners Rounded 15"/>
          <p:cNvSpPr/>
          <p:nvPr/>
        </p:nvSpPr>
        <p:spPr>
          <a:xfrm>
            <a:off x="4405745" y="3925454"/>
            <a:ext cx="7518400" cy="2641602"/>
          </a:xfrm>
          <a:prstGeom prst="round2DiagRect">
            <a:avLst/>
          </a:prstGeom>
          <a:solidFill>
            <a:schemeClr val="accent3">
              <a:lumMod val="20000"/>
              <a:lumOff val="80000"/>
            </a:schemeClr>
          </a:solidFill>
          <a:ln w="28575">
            <a:solidFill>
              <a:schemeClr val="accent3">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Arial" panose="020B0604020202020204" pitchFamily="34" charset="0"/>
              </a:rPr>
              <a:t>Đây là vương triều ngoại tộc thứ hai nhưng khác với vương triều Hồi giáo trước được lập bởi người Hồi gốc Thổ, còn vương triều này được lập bởi người Hồi gốc Mông Cổ và cũng thông qua chiến tranh chinh phạt để chiếm Ấn Độ và thống nhất Ấn Độ.</a:t>
            </a:r>
            <a:endParaRPr lang="en-US" sz="2800">
              <a:solidFill>
                <a:srgbClr val="00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3"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3)">
                                      <p:cBhvr>
                                        <p:cTn id="13" dur="2000"/>
                                        <p:tgtEl>
                                          <p:spTgt spid="1026"/>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3)">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3"/>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p:cNvSpPr/>
          <p:nvPr/>
        </p:nvSpPr>
        <p:spPr>
          <a:xfrm>
            <a:off x="157018" y="130463"/>
            <a:ext cx="10418617" cy="525320"/>
          </a:xfrm>
          <a:prstGeom prst="round2DiagRect">
            <a:avLst/>
          </a:prstGeom>
          <a:solidFill>
            <a:schemeClr val="accent3">
              <a:lumMod val="20000"/>
              <a:lumOff val="80000"/>
            </a:schemeClr>
          </a:solidFill>
          <a:ln w="28575">
            <a:solidFill>
              <a:schemeClr val="accent3">
                <a:lumMod val="50000"/>
              </a:schemeClr>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rPr>
              <a:t>1. Sự ra đời và tình hình chính trị, kinh tế, xã hội của đế quốc Mô-gôn.</a:t>
            </a:r>
            <a:endParaRPr lang="en-US" sz="2400" b="1">
              <a:solidFill>
                <a:srgbClr val="FF0000"/>
              </a:solidFill>
            </a:endParaRPr>
          </a:p>
        </p:txBody>
      </p:sp>
      <p:sp>
        <p:nvSpPr>
          <p:cNvPr id="6" name="Rectangle: Rounded Corners 5"/>
          <p:cNvSpPr/>
          <p:nvPr/>
        </p:nvSpPr>
        <p:spPr>
          <a:xfrm>
            <a:off x="4719782" y="1117598"/>
            <a:ext cx="7075054" cy="1025237"/>
          </a:xfrm>
          <a:prstGeom prst="roundRect">
            <a:avLst/>
          </a:prstGeom>
          <a:solidFill>
            <a:schemeClr val="accent1">
              <a:lumMod val="20000"/>
              <a:lumOff val="80000"/>
            </a:schemeClr>
          </a:solidFill>
          <a:ln w="381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FF0000"/>
                </a:solidFill>
                <a:latin typeface="Arial" panose="020B0604020202020204" pitchFamily="34" charset="0"/>
              </a:rPr>
              <a:t>Tại sao thời kì A-cơ-ba cai trị được xem là thịnh trị nhất của đế quốc Mô – gôn?</a:t>
            </a:r>
            <a:endParaRPr lang="en-US" sz="2800">
              <a:solidFill>
                <a:srgbClr val="FF0000"/>
              </a:solidFill>
              <a:latin typeface="Arial" panose="020B0604020202020204" pitchFamily="34" charset="0"/>
            </a:endParaRPr>
          </a:p>
        </p:txBody>
      </p:sp>
      <p:sp>
        <p:nvSpPr>
          <p:cNvPr id="7" name="Rectangle: Diagonal Corners Rounded 6"/>
          <p:cNvSpPr/>
          <p:nvPr/>
        </p:nvSpPr>
        <p:spPr>
          <a:xfrm>
            <a:off x="4719782" y="2604650"/>
            <a:ext cx="7075053" cy="3398982"/>
          </a:xfrm>
          <a:prstGeom prst="round2DiagRect">
            <a:avLst/>
          </a:prstGeom>
          <a:solidFill>
            <a:schemeClr val="accent3">
              <a:lumMod val="20000"/>
              <a:lumOff val="80000"/>
            </a:schemeClr>
          </a:solidFill>
          <a:ln w="28575">
            <a:solidFill>
              <a:schemeClr val="accent3">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0000"/>
                </a:solidFill>
                <a:latin typeface="Arial" panose="020B0604020202020204" pitchFamily="34" charset="0"/>
              </a:rPr>
              <a:t>Thời kì A-cơ-ba cai trị được xem là thịnh trị nhất của đế quốc Mô – gôn bởi sau khi hoàng đế A-cơ-ba lên nắm quyền, ông đã nỗ lực thống nhất lãnh thổ bằng các cuộc chinh phạt và thực hiện một loạt cải cách trên các lĩnh vực chính trị, kinh tế, xã hội.</a:t>
            </a:r>
            <a:endParaRPr lang="en-US" sz="2800">
              <a:solidFill>
                <a:srgbClr val="000000"/>
              </a:solidFill>
              <a:latin typeface="Arial" panose="020B0604020202020204" pitchFamily="34" charset="0"/>
            </a:endParaRPr>
          </a:p>
        </p:txBody>
      </p:sp>
      <p:pic>
        <p:nvPicPr>
          <p:cNvPr id="9" name="Picture 8"/>
          <p:cNvPicPr>
            <a:picLocks noChangeAspect="1"/>
          </p:cNvPicPr>
          <p:nvPr/>
        </p:nvPicPr>
        <p:blipFill>
          <a:blip r:embed="rId1"/>
          <a:stretch>
            <a:fillRect/>
          </a:stretch>
        </p:blipFill>
        <p:spPr>
          <a:xfrm>
            <a:off x="258131" y="830043"/>
            <a:ext cx="4111898" cy="58974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17" y="5982642"/>
            <a:ext cx="5779547" cy="369332"/>
          </a:xfrm>
          <a:prstGeom prst="rect">
            <a:avLst/>
          </a:prstGeom>
          <a:solidFill>
            <a:schemeClr val="bg1"/>
          </a:solidFill>
          <a:ln>
            <a:solidFill>
              <a:schemeClr val="tx2">
                <a:lumMod val="95000"/>
                <a:lumOff val="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b="0" i="0">
                <a:solidFill>
                  <a:srgbClr val="202122"/>
                </a:solidFill>
                <a:effectLst/>
                <a:latin typeface="Arial" panose="020B0604020202020204" pitchFamily="34" charset="0"/>
              </a:rPr>
              <a:t>Lãnh thổ </a:t>
            </a:r>
            <a:r>
              <a:rPr lang="en-US">
                <a:solidFill>
                  <a:srgbClr val="202122"/>
                </a:solidFill>
                <a:latin typeface="Arial" panose="020B0604020202020204" pitchFamily="34" charset="0"/>
              </a:rPr>
              <a:t>đ</a:t>
            </a:r>
            <a:r>
              <a:rPr lang="vi-VN" b="0" i="0">
                <a:solidFill>
                  <a:srgbClr val="202122"/>
                </a:solidFill>
                <a:effectLst/>
                <a:latin typeface="Arial" panose="020B0604020202020204" pitchFamily="34" charset="0"/>
              </a:rPr>
              <a:t>ế quốc Mogul dưới sự thống trị của Akbar.</a:t>
            </a:r>
            <a:endParaRPr kumimoji="0" lang="en-US" b="0" i="0" u="none" strike="noStrike" kern="1200" cap="none" spc="0" normalizeH="0" baseline="0" noProof="0">
              <a:ln>
                <a:noFill/>
              </a:ln>
              <a:solidFill>
                <a:srgbClr val="9A5315"/>
              </a:solidFill>
              <a:effectLst/>
              <a:uLnTx/>
              <a:uFillTx/>
              <a:latin typeface="Arial" panose="020B0604020202020204"/>
              <a:ea typeface="+mn-ea"/>
              <a:cs typeface="+mn-cs"/>
            </a:endParaRPr>
          </a:p>
        </p:txBody>
      </p:sp>
      <p:sp>
        <p:nvSpPr>
          <p:cNvPr id="5" name="Rectangle: Diagonal Corners Rounded 4"/>
          <p:cNvSpPr/>
          <p:nvPr/>
        </p:nvSpPr>
        <p:spPr>
          <a:xfrm>
            <a:off x="157018" y="130463"/>
            <a:ext cx="10418617" cy="525320"/>
          </a:xfrm>
          <a:prstGeom prst="round2DiagRect">
            <a:avLst/>
          </a:prstGeom>
          <a:solidFill>
            <a:schemeClr val="accent3">
              <a:lumMod val="20000"/>
              <a:lumOff val="80000"/>
            </a:schemeClr>
          </a:solidFill>
          <a:ln w="28575">
            <a:solidFill>
              <a:schemeClr val="accent3">
                <a:lumMod val="50000"/>
              </a:schemeClr>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FF0000"/>
                </a:solidFill>
                <a:effectLst/>
                <a:uLnTx/>
                <a:uFillTx/>
                <a:latin typeface="Arial" panose="020B0604020202020204"/>
                <a:ea typeface="+mn-ea"/>
                <a:cs typeface="+mn-cs"/>
              </a:rPr>
              <a:t>1. Sự ra đời và tình hình chính trị, kinh tế, xã hội của đế quốc Mô-gôn.</a:t>
            </a:r>
            <a:endParaRPr kumimoji="0" lang="en-US" sz="24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7" name="Rectangle: Diagonal Corners Rounded 6"/>
          <p:cNvSpPr/>
          <p:nvPr/>
        </p:nvSpPr>
        <p:spPr>
          <a:xfrm>
            <a:off x="6096000" y="1609558"/>
            <a:ext cx="5601568" cy="4200115"/>
          </a:xfrm>
          <a:prstGeom prst="round2DiagRect">
            <a:avLst/>
          </a:prstGeom>
          <a:solidFill>
            <a:schemeClr val="accent3">
              <a:lumMod val="20000"/>
              <a:lumOff val="80000"/>
            </a:schemeClr>
          </a:solidFill>
          <a:ln w="28575">
            <a:solidFill>
              <a:schemeClr val="accent3">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vi-VN" sz="3200" b="0" i="0">
                <a:solidFill>
                  <a:srgbClr val="000000"/>
                </a:solidFill>
                <a:effectLst/>
                <a:latin typeface="Arial" panose="020B0604020202020204" pitchFamily="34" charset="0"/>
              </a:rPr>
              <a:t>Về chính trị: A-cơ-ba đã đích thân bổ nhiệm tất cả quan chức, kể cả những vùng xa xôi, hẻo lánh và xây dựng luật pháp nghiêm minh làm nền chính trị ổn định, quyền lực của ông được củng cố.</a:t>
            </a:r>
            <a:endParaRPr kumimoji="0" lang="en-US" sz="3200" b="1" i="0" u="none" strike="noStrike" kern="1200" cap="none" spc="0" normalizeH="0" baseline="0" noProof="0">
              <a:ln>
                <a:noFill/>
              </a:ln>
              <a:solidFill>
                <a:srgbClr val="FF0000"/>
              </a:solidFill>
              <a:effectLst/>
              <a:uLnTx/>
              <a:uFillTx/>
              <a:latin typeface="Arial" panose="020B0604020202020204"/>
              <a:ea typeface="+mn-ea"/>
              <a:cs typeface="+mn-cs"/>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7017" y="1167306"/>
            <a:ext cx="5779547" cy="4642367"/>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8" name="Rectangle: Rounded Corners 7"/>
          <p:cNvSpPr/>
          <p:nvPr/>
        </p:nvSpPr>
        <p:spPr>
          <a:xfrm>
            <a:off x="7379855" y="892344"/>
            <a:ext cx="2669309" cy="5253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a:solidFill>
                  <a:schemeClr val="bg2">
                    <a:lumMod val="50000"/>
                  </a:schemeClr>
                </a:solidFill>
                <a:effectLst/>
                <a:latin typeface="Arial" panose="020B0604020202020204" pitchFamily="34" charset="0"/>
              </a:rPr>
              <a:t>Về chính trị</a:t>
            </a:r>
            <a:r>
              <a:rPr lang="en-US" sz="2800" b="1" i="0">
                <a:solidFill>
                  <a:schemeClr val="bg2">
                    <a:lumMod val="50000"/>
                  </a:schemeClr>
                </a:solidFill>
                <a:effectLst/>
                <a:latin typeface="Arial" panose="020B0604020202020204" pitchFamily="34" charset="0"/>
              </a:rPr>
              <a:t>?</a:t>
            </a:r>
            <a:endParaRPr lang="en-US" sz="2800" b="1">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61713" y="730196"/>
            <a:ext cx="3468542" cy="5543029"/>
          </a:xfrm>
          <a:prstGeom prst="rect">
            <a:avLst/>
          </a:prstGeom>
        </p:spPr>
      </p:pic>
      <p:sp>
        <p:nvSpPr>
          <p:cNvPr id="4" name="TextBox 3"/>
          <p:cNvSpPr txBox="1"/>
          <p:nvPr/>
        </p:nvSpPr>
        <p:spPr>
          <a:xfrm>
            <a:off x="0" y="6273225"/>
            <a:ext cx="5310909" cy="584775"/>
          </a:xfrm>
          <a:prstGeom prst="rect">
            <a:avLst/>
          </a:prstGeom>
          <a:solidFill>
            <a:schemeClr val="bg1"/>
          </a:solidFill>
          <a:ln>
            <a:solidFill>
              <a:schemeClr val="tx2">
                <a:lumMod val="95000"/>
                <a:lumOff val="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a:ln>
                  <a:noFill/>
                </a:ln>
                <a:solidFill>
                  <a:srgbClr val="202122"/>
                </a:solidFill>
                <a:effectLst/>
                <a:uLnTx/>
                <a:uFillTx/>
                <a:latin typeface="Arial" panose="020B0604020202020204" pitchFamily="34" charset="0"/>
                <a:ea typeface="+mn-ea"/>
                <a:cs typeface="+mn-cs"/>
              </a:rPr>
              <a:t>A-cơ-ba tiến vào thành Su-rát – hải cảng và trung tâm thương mại quan trọng của Ấn Độ thời Mô-gôn</a:t>
            </a:r>
            <a:endParaRPr kumimoji="0" lang="en-US" sz="1600" b="0" i="0" u="none" strike="noStrike" kern="1200" cap="none" spc="0" normalizeH="0" baseline="0" noProof="0">
              <a:ln>
                <a:noFill/>
              </a:ln>
              <a:solidFill>
                <a:srgbClr val="9A5315"/>
              </a:solidFill>
              <a:effectLst/>
              <a:uLnTx/>
              <a:uFillTx/>
              <a:latin typeface="Arial" panose="020B0604020202020204"/>
              <a:ea typeface="+mn-ea"/>
              <a:cs typeface="+mn-cs"/>
            </a:endParaRPr>
          </a:p>
        </p:txBody>
      </p:sp>
      <p:sp>
        <p:nvSpPr>
          <p:cNvPr id="5" name="Rectangle: Diagonal Corners Rounded 4"/>
          <p:cNvSpPr/>
          <p:nvPr/>
        </p:nvSpPr>
        <p:spPr>
          <a:xfrm>
            <a:off x="157018" y="130463"/>
            <a:ext cx="10418617" cy="525320"/>
          </a:xfrm>
          <a:prstGeom prst="round2DiagRect">
            <a:avLst/>
          </a:prstGeom>
          <a:solidFill>
            <a:schemeClr val="accent3">
              <a:lumMod val="20000"/>
              <a:lumOff val="80000"/>
            </a:schemeClr>
          </a:solidFill>
          <a:ln w="28575">
            <a:solidFill>
              <a:schemeClr val="accent3">
                <a:lumMod val="50000"/>
              </a:schemeClr>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FF0000"/>
                </a:solidFill>
                <a:effectLst/>
                <a:uLnTx/>
                <a:uFillTx/>
                <a:latin typeface="Arial" panose="020B0604020202020204"/>
                <a:ea typeface="+mn-ea"/>
                <a:cs typeface="+mn-cs"/>
              </a:rPr>
              <a:t>1. Sự ra đời và tình hình chính trị, kinh tế, xã hội của đế quốc Mô-gôn.</a:t>
            </a:r>
            <a:endParaRPr kumimoji="0" lang="en-US" sz="24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8" name="Rectangle: Diagonal Corners Rounded 7"/>
          <p:cNvSpPr/>
          <p:nvPr/>
        </p:nvSpPr>
        <p:spPr>
          <a:xfrm>
            <a:off x="4991968" y="1423446"/>
            <a:ext cx="6959886" cy="2201751"/>
          </a:xfrm>
          <a:prstGeom prst="round2DiagRect">
            <a:avLst/>
          </a:prstGeom>
          <a:solidFill>
            <a:schemeClr val="accent3">
              <a:lumMod val="20000"/>
              <a:lumOff val="80000"/>
            </a:schemeClr>
          </a:solidFill>
          <a:ln w="28575">
            <a:solidFill>
              <a:schemeClr val="accent3">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vi-VN" sz="2800" b="0" i="0">
                <a:solidFill>
                  <a:srgbClr val="000000"/>
                </a:solidFill>
                <a:effectLst/>
                <a:latin typeface="Arial" panose="020B0604020202020204" pitchFamily="34" charset="0"/>
              </a:rPr>
              <a:t>Về kinh tế: Ông cho đo đạc lại ruộng đất; thống nhất lại hệ thống cân đong, đo lường và tiền tệ. Nhờ vậy mà sản phẩm nông nghiệp đa dạng, kinh tế hàng hoá phát triển.</a:t>
            </a:r>
            <a:endParaRPr kumimoji="0" lang="en-US" sz="28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9" name="Rectangle: Diagonal Corners Rounded 8"/>
          <p:cNvSpPr/>
          <p:nvPr/>
        </p:nvSpPr>
        <p:spPr>
          <a:xfrm>
            <a:off x="4991968" y="3796145"/>
            <a:ext cx="6959886" cy="2402667"/>
          </a:xfrm>
          <a:prstGeom prst="round2DiagRect">
            <a:avLst/>
          </a:prstGeom>
          <a:solidFill>
            <a:schemeClr val="accent3">
              <a:lumMod val="20000"/>
              <a:lumOff val="80000"/>
            </a:schemeClr>
          </a:solidFill>
          <a:ln w="28575">
            <a:solidFill>
              <a:schemeClr val="accent3">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800" b="0" i="0">
                <a:solidFill>
                  <a:srgbClr val="000000"/>
                </a:solidFill>
                <a:effectLst/>
                <a:latin typeface="Arial" panose="020B0604020202020204" pitchFamily="34" charset="0"/>
              </a:rPr>
              <a:t>Sự phát triển của thủ công nghiệp gắn liền với các thành thị, trung tâm tôn giáo, bến cảng (vịnh Ben-gan, biển Ả Rập). Sông Hằng tiếp tục là đường giao thông thủy quan trọng của Ấn Độ.</a:t>
            </a:r>
            <a:r>
              <a:rPr lang="vi-VN" sz="2800" b="0" i="0">
                <a:solidFill>
                  <a:srgbClr val="000000"/>
                </a:solidFill>
                <a:effectLst/>
                <a:latin typeface="Arial" panose="020B0604020202020204" pitchFamily="34" charset="0"/>
              </a:rPr>
              <a:t>.</a:t>
            </a:r>
            <a:endParaRPr kumimoji="0" lang="en-US" sz="28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10" name="Rectangle: Rounded Corners 9"/>
          <p:cNvSpPr/>
          <p:nvPr/>
        </p:nvSpPr>
        <p:spPr>
          <a:xfrm>
            <a:off x="7070405" y="812652"/>
            <a:ext cx="2669309" cy="5253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a:solidFill>
                  <a:schemeClr val="bg2">
                    <a:lumMod val="50000"/>
                  </a:schemeClr>
                </a:solidFill>
                <a:effectLst/>
                <a:latin typeface="Arial" panose="020B0604020202020204" pitchFamily="34" charset="0"/>
              </a:rPr>
              <a:t>Về </a:t>
            </a:r>
            <a:r>
              <a:rPr lang="en-US" sz="2800" b="1" i="0">
                <a:solidFill>
                  <a:schemeClr val="bg2">
                    <a:lumMod val="50000"/>
                  </a:schemeClr>
                </a:solidFill>
                <a:effectLst/>
                <a:latin typeface="Arial" panose="020B0604020202020204" pitchFamily="34" charset="0"/>
              </a:rPr>
              <a:t>kinh tế?</a:t>
            </a:r>
            <a:endParaRPr lang="en-US" sz="2800" b="1">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43346" y="774338"/>
            <a:ext cx="4503486" cy="5487916"/>
          </a:xfrm>
          <a:prstGeom prst="rect">
            <a:avLst/>
          </a:prstGeom>
        </p:spPr>
      </p:pic>
      <p:sp>
        <p:nvSpPr>
          <p:cNvPr id="4" name="Rectangle: Diagonal Corners Rounded 3"/>
          <p:cNvSpPr/>
          <p:nvPr/>
        </p:nvSpPr>
        <p:spPr>
          <a:xfrm>
            <a:off x="157018" y="130463"/>
            <a:ext cx="10418617" cy="525320"/>
          </a:xfrm>
          <a:prstGeom prst="round2DiagRect">
            <a:avLst/>
          </a:prstGeom>
          <a:solidFill>
            <a:schemeClr val="accent3">
              <a:lumMod val="20000"/>
              <a:lumOff val="80000"/>
            </a:schemeClr>
          </a:solidFill>
          <a:ln w="28575">
            <a:solidFill>
              <a:schemeClr val="accent3">
                <a:lumMod val="50000"/>
              </a:schemeClr>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FF0000"/>
                </a:solidFill>
                <a:effectLst/>
                <a:uLnTx/>
                <a:uFillTx/>
                <a:latin typeface="Arial" panose="020B0604020202020204"/>
                <a:ea typeface="+mn-ea"/>
                <a:cs typeface="+mn-cs"/>
              </a:rPr>
              <a:t>1. Sự ra đời và tình hình chính trị, kinh tế, xã hội của đế quốc Mô-gôn.</a:t>
            </a:r>
            <a:endParaRPr kumimoji="0" lang="en-US" sz="24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5" name="TextBox 4"/>
          <p:cNvSpPr txBox="1"/>
          <p:nvPr/>
        </p:nvSpPr>
        <p:spPr>
          <a:xfrm>
            <a:off x="7566" y="6358205"/>
            <a:ext cx="5310909" cy="369332"/>
          </a:xfrm>
          <a:prstGeom prst="rect">
            <a:avLst/>
          </a:prstGeom>
          <a:solidFill>
            <a:schemeClr val="bg1"/>
          </a:solidFill>
          <a:ln>
            <a:solidFill>
              <a:schemeClr val="tx2">
                <a:lumMod val="95000"/>
                <a:lumOff val="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a:ln>
                  <a:noFill/>
                </a:ln>
                <a:solidFill>
                  <a:srgbClr val="202122"/>
                </a:solidFill>
                <a:effectLst/>
                <a:uLnTx/>
                <a:uFillTx/>
                <a:latin typeface="Arial" panose="020B0604020202020204" pitchFamily="34" charset="0"/>
                <a:ea typeface="+mn-ea"/>
                <a:cs typeface="+mn-cs"/>
              </a:rPr>
              <a:t>Vua A-cơ-ba tổ chức một hội nghị tôn giáo</a:t>
            </a:r>
            <a:endParaRPr kumimoji="0" lang="en-US" b="0" i="0" u="none" strike="noStrike" kern="1200" cap="none" spc="0" normalizeH="0" baseline="0" noProof="0">
              <a:ln>
                <a:noFill/>
              </a:ln>
              <a:solidFill>
                <a:srgbClr val="9A5315"/>
              </a:solidFill>
              <a:effectLst/>
              <a:uLnTx/>
              <a:uFillTx/>
              <a:latin typeface="Arial" panose="020B0604020202020204"/>
              <a:ea typeface="+mn-ea"/>
              <a:cs typeface="+mn-cs"/>
            </a:endParaRPr>
          </a:p>
        </p:txBody>
      </p:sp>
      <p:sp>
        <p:nvSpPr>
          <p:cNvPr id="6" name="Rectangle: Diagonal Corners Rounded 5"/>
          <p:cNvSpPr/>
          <p:nvPr/>
        </p:nvSpPr>
        <p:spPr>
          <a:xfrm>
            <a:off x="5318475" y="1649562"/>
            <a:ext cx="6659418" cy="4067922"/>
          </a:xfrm>
          <a:prstGeom prst="round2DiagRect">
            <a:avLst/>
          </a:prstGeom>
          <a:solidFill>
            <a:schemeClr val="accent3">
              <a:lumMod val="20000"/>
              <a:lumOff val="80000"/>
            </a:schemeClr>
          </a:solidFill>
          <a:ln w="28575">
            <a:solidFill>
              <a:schemeClr val="accent3">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vi-VN" sz="3200" b="0" i="0">
                <a:solidFill>
                  <a:srgbClr val="000000"/>
                </a:solidFill>
                <a:effectLst/>
                <a:latin typeface="Arial" panose="020B0604020202020204" pitchFamily="34" charset="0"/>
              </a:rPr>
              <a:t>Về xã hội: Ông khuyến khích quý tộc Mông Cổ kết thân với người Ấn, bãi bỏ thuế thân đánh vào người </a:t>
            </a:r>
            <a:r>
              <a:rPr lang="en-US" sz="3200" b="0" i="0">
                <a:solidFill>
                  <a:srgbClr val="000000"/>
                </a:solidFill>
                <a:effectLst/>
                <a:latin typeface="Arial" panose="020B0604020202020204" pitchFamily="34" charset="0"/>
              </a:rPr>
              <a:t>không </a:t>
            </a:r>
            <a:r>
              <a:rPr lang="vi-VN" sz="3200" b="0" i="0">
                <a:solidFill>
                  <a:srgbClr val="000000"/>
                </a:solidFill>
                <a:effectLst/>
                <a:latin typeface="Arial" panose="020B0604020202020204" pitchFamily="34" charset="0"/>
              </a:rPr>
              <a:t>theo Hồi giáo và thực hiện hoà hợp tôn giáo. Xã hội lúc này được ổn định trên cơ sở dung hoà các tôn giáo và tộc người.</a:t>
            </a:r>
            <a:endParaRPr kumimoji="0" lang="en-US" sz="32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7" name="Rectangle: Rounded Corners 6"/>
          <p:cNvSpPr/>
          <p:nvPr/>
        </p:nvSpPr>
        <p:spPr>
          <a:xfrm>
            <a:off x="7313529" y="890012"/>
            <a:ext cx="2669309" cy="5253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a:solidFill>
                  <a:schemeClr val="bg2">
                    <a:lumMod val="50000"/>
                  </a:schemeClr>
                </a:solidFill>
                <a:effectLst/>
                <a:latin typeface="Arial" panose="020B0604020202020204" pitchFamily="34" charset="0"/>
              </a:rPr>
              <a:t>Về </a:t>
            </a:r>
            <a:r>
              <a:rPr lang="en-US" sz="2800" b="1" i="0">
                <a:solidFill>
                  <a:schemeClr val="bg2">
                    <a:lumMod val="50000"/>
                  </a:schemeClr>
                </a:solidFill>
                <a:effectLst/>
                <a:latin typeface="Arial" panose="020B0604020202020204" pitchFamily="34" charset="0"/>
              </a:rPr>
              <a:t>xã hội?</a:t>
            </a:r>
            <a:endParaRPr lang="en-US" sz="2800" b="1">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Horizontal)">
                                      <p:cBhvr>
                                        <p:cTn id="14" dur="500"/>
                                        <p:tgtEl>
                                          <p:spTgt spid="3"/>
                                        </p:tgtEl>
                                      </p:cBhvr>
                                    </p:animEffect>
                                  </p:childTnLst>
                                </p:cTn>
                              </p:par>
                              <p:par>
                                <p:cTn id="15" presetID="16" presetClass="entr" presetSubtype="4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Template>
  <TotalTime>0</TotalTime>
  <Words>2467</Words>
  <Application>WPS Presentation</Application>
  <PresentationFormat>Widescreen</PresentationFormat>
  <Paragraphs>55</Paragraphs>
  <Slides>7</Slides>
  <Notes>13</Notes>
  <HiddenSlides>0</HiddenSlides>
  <MMClips>6</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SimSun</vt:lpstr>
      <vt:lpstr>Wingdings</vt:lpstr>
      <vt:lpstr>Tahoma</vt:lpstr>
      <vt:lpstr>#9Slide02 Noi dung dai</vt:lpstr>
      <vt:lpstr>Arial</vt:lpstr>
      <vt:lpstr>Microsoft YaHei</vt:lpstr>
      <vt:lpstr>Arial Unicode MS</vt:lpstr>
      <vt:lpstr>Wide Latin</vt:lpstr>
      <vt:lpstr>#9Slide02 Tieu de dai</vt:lpstr>
      <vt:lpstr>Segoe Print</vt:lpstr>
      <vt:lpstr>Minh họa Thiên nhiên 16x9</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Bố trí Tiêu đề</dc:title>
  <dc:creator>Ms Thanh</dc:creator>
  <cp:lastModifiedBy>PC</cp:lastModifiedBy>
  <cp:revision>14</cp:revision>
  <dcterms:created xsi:type="dcterms:W3CDTF">2022-10-15T01:35:00Z</dcterms:created>
  <dcterms:modified xsi:type="dcterms:W3CDTF">2022-11-25T14:37:30Z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37DC365F3EEF43549B83A0A8450D2460</vt:lpwstr>
  </property>
  <property fmtid="{D5CDD505-2E9C-101B-9397-08002B2CF9AE}" pid="3" name="KSOProductBuildVer">
    <vt:lpwstr>1033-11.2.0.11417</vt:lpwstr>
  </property>
</Properties>
</file>